
<file path=[Content_Types].xml><?xml version="1.0" encoding="utf-8"?>
<Types xmlns="http://schemas.openxmlformats.org/package/2006/content-types">
  <Default Extension="xml" ContentType="application/xml"/>
  <Default Extension="jpeg" ContentType="image/jpeg"/>
  <Default Extension="mp3" ContentType="audio/unknown"/>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9" r:id="rId3"/>
    <p:sldId id="270" r:id="rId4"/>
    <p:sldId id="274" r:id="rId5"/>
    <p:sldId id="275" r:id="rId6"/>
    <p:sldId id="282" r:id="rId7"/>
    <p:sldId id="295" r:id="rId8"/>
    <p:sldId id="296" r:id="rId9"/>
    <p:sldId id="297" r:id="rId10"/>
    <p:sldId id="279" r:id="rId11"/>
    <p:sldId id="280" r:id="rId12"/>
    <p:sldId id="281" r:id="rId13"/>
    <p:sldId id="286" r:id="rId14"/>
    <p:sldId id="283" r:id="rId15"/>
    <p:sldId id="287" r:id="rId16"/>
    <p:sldId id="288" r:id="rId17"/>
    <p:sldId id="289" r:id="rId18"/>
    <p:sldId id="290" r:id="rId19"/>
    <p:sldId id="291" r:id="rId20"/>
    <p:sldId id="292" r:id="rId21"/>
    <p:sldId id="293" r:id="rId22"/>
    <p:sldId id="294" r:id="rId23"/>
    <p:sldId id="267" r:id="rId24"/>
    <p:sldId id="306" r:id="rId25"/>
    <p:sldId id="257" r:id="rId26"/>
    <p:sldId id="307" r:id="rId27"/>
    <p:sldId id="308" r:id="rId28"/>
    <p:sldId id="309" r:id="rId29"/>
    <p:sldId id="310" r:id="rId30"/>
    <p:sldId id="311" r:id="rId31"/>
    <p:sldId id="312" r:id="rId32"/>
    <p:sldId id="313" r:id="rId33"/>
    <p:sldId id="314" r:id="rId34"/>
    <p:sldId id="315" r:id="rId35"/>
    <p:sldId id="316" r:id="rId36"/>
    <p:sldId id="317" r:id="rId37"/>
    <p:sldId id="318" r:id="rId38"/>
    <p:sldId id="319" r:id="rId39"/>
    <p:sldId id="320" r:id="rId40"/>
    <p:sldId id="321" r:id="rId41"/>
    <p:sldId id="322" r:id="rId42"/>
    <p:sldId id="323"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43" d="100"/>
          <a:sy n="143" d="100"/>
        </p:scale>
        <p:origin x="-120" y="-9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3A1C59-0BDC-0346-888C-AE25E1F59A6A}"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3A1C59-0BDC-0346-888C-AE25E1F59A6A}"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3A1C59-0BDC-0346-888C-AE25E1F59A6A}"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3A1C59-0BDC-0346-888C-AE25E1F59A6A}"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3A1C59-0BDC-0346-888C-AE25E1F59A6A}"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3A1C59-0BDC-0346-888C-AE25E1F59A6A}" type="datetimeFigureOut">
              <a:rPr lang="en-US" smtClean="0"/>
              <a:t>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3A1C59-0BDC-0346-888C-AE25E1F59A6A}" type="datetimeFigureOut">
              <a:rPr lang="en-US" smtClean="0"/>
              <a:t>1/21/14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3A1C59-0BDC-0346-888C-AE25E1F59A6A}" type="datetimeFigureOut">
              <a:rPr lang="en-US" smtClean="0"/>
              <a:t>1/21/14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A1C59-0BDC-0346-888C-AE25E1F59A6A}" type="datetimeFigureOut">
              <a:rPr lang="en-US" smtClean="0"/>
              <a:t>1/21/14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3A1C59-0BDC-0346-888C-AE25E1F59A6A}" type="datetimeFigureOut">
              <a:rPr lang="en-US" smtClean="0"/>
              <a:t>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3A1C59-0BDC-0346-888C-AE25E1F59A6A}" type="datetimeFigureOut">
              <a:rPr lang="en-US" smtClean="0"/>
              <a:t>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3A1C59-0BDC-0346-888C-AE25E1F59A6A}" type="datetimeFigureOut">
              <a:rPr lang="en-US" smtClean="0"/>
              <a:t>1/21/14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5E087B-6043-8F46-9981-19038A989695}"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mp3"/><Relationship Id="rId2" Type="http://schemas.openxmlformats.org/officeDocument/2006/relationships/audio" Target="../media/media1.mp3"/></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Memory of the Civil War in American Culture</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461445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26947" y="-313944"/>
            <a:ext cx="4675632" cy="717194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391048"/>
            <a:ext cx="8991600" cy="13792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168" y="-6619146"/>
            <a:ext cx="8991600" cy="13792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Reconstruction and Black Political Activism</a:t>
            </a:r>
            <a:endParaRPr lang="en-US" dirty="0"/>
          </a:p>
        </p:txBody>
      </p:sp>
      <p:pic>
        <p:nvPicPr>
          <p:cNvPr id="5" name="Picture Placeholder 4" descr="0468w500.jpg"/>
          <p:cNvPicPr>
            <a:picLocks noGrp="1" noChangeAspect="1"/>
          </p:cNvPicPr>
          <p:nvPr>
            <p:ph type="pic" idx="1"/>
          </p:nvPr>
        </p:nvPicPr>
        <p:blipFill>
          <a:blip r:embed="rId2"/>
          <a:srcRect l="-2133" r="-2133"/>
          <a:stretch>
            <a:fillRect/>
          </a:stretch>
        </p:blipFill>
        <p:spPr/>
      </p:pic>
      <p:sp>
        <p:nvSpPr>
          <p:cNvPr id="8" name="Text Placeholder 7"/>
          <p:cNvSpPr>
            <a:spLocks noGrp="1"/>
          </p:cNvSpPr>
          <p:nvPr>
            <p:ph type="body" sz="half" idx="2"/>
          </p:nvPr>
        </p:nvSpPr>
        <p:spPr/>
        <p:txBody>
          <a:bodyPr/>
          <a:lstStyle/>
          <a:p>
            <a:r>
              <a:rPr lang="en-US" dirty="0" smtClean="0"/>
              <a:t>Electioneering at the South, July 25, 1868</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503" y="0"/>
            <a:ext cx="8641080" cy="68275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7186" y="67550"/>
            <a:ext cx="5360670" cy="6667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7975" y="135100"/>
            <a:ext cx="8128000" cy="6451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35254" y="1377664"/>
            <a:ext cx="3060700" cy="3378200"/>
          </a:xfrm>
          <a:prstGeom prst="rect">
            <a:avLst/>
          </a:prstGeom>
        </p:spPr>
      </p:pic>
      <p:sp>
        <p:nvSpPr>
          <p:cNvPr id="3" name="Title 2"/>
          <p:cNvSpPr>
            <a:spLocks noGrp="1"/>
          </p:cNvSpPr>
          <p:nvPr>
            <p:ph type="title"/>
          </p:nvPr>
        </p:nvSpPr>
        <p:spPr/>
        <p:txBody>
          <a:bodyPr/>
          <a:lstStyle/>
          <a:p>
            <a:r>
              <a:rPr lang="en-US" dirty="0" smtClean="0"/>
              <a:t>Robert Elliott of South Carolina</a:t>
            </a:r>
            <a:endParaRPr lang="en-US" dirty="0"/>
          </a:p>
        </p:txBody>
      </p:sp>
      <p:sp>
        <p:nvSpPr>
          <p:cNvPr id="4" name="Content Placeholder 3"/>
          <p:cNvSpPr>
            <a:spLocks noGrp="1"/>
          </p:cNvSpPr>
          <p:nvPr>
            <p:ph idx="1"/>
          </p:nvPr>
        </p:nvSpPr>
        <p:spPr/>
        <p:txBody>
          <a:bodyPr/>
          <a:lstStyle/>
          <a:p>
            <a:endParaRPr lang="en-US"/>
          </a:p>
        </p:txBody>
      </p:sp>
      <p:sp>
        <p:nvSpPr>
          <p:cNvPr id="5" name="Text Placeholder 4"/>
          <p:cNvSpPr>
            <a:spLocks noGrp="1"/>
          </p:cNvSpPr>
          <p:nvPr>
            <p:ph type="body" sz="half" idx="2"/>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08837" y="668619"/>
            <a:ext cx="3746500" cy="5080000"/>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a:xfrm>
            <a:off x="1792288" y="5748618"/>
            <a:ext cx="5486400" cy="555457"/>
          </a:xfrm>
        </p:spPr>
        <p:txBody>
          <a:bodyPr/>
          <a:lstStyle/>
          <a:p>
            <a:r>
              <a:rPr lang="en-US" dirty="0" smtClean="0"/>
              <a:t>Robert Elliott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0116w500.jpg"/>
          <p:cNvPicPr>
            <a:picLocks noGrp="1" noChangeAspect="1"/>
          </p:cNvPicPr>
          <p:nvPr>
            <p:ph type="pic" idx="1"/>
          </p:nvPr>
        </p:nvPicPr>
        <p:blipFill>
          <a:blip r:embed="rId2"/>
          <a:srcRect l="-32267" r="-32267"/>
          <a:stretch>
            <a:fillRect/>
          </a:stretch>
        </p:blipFill>
        <p:spPr/>
      </p:pic>
      <p:sp>
        <p:nvSpPr>
          <p:cNvPr id="4" name="Text Placeholder 3"/>
          <p:cNvSpPr>
            <a:spLocks noGrp="1"/>
          </p:cNvSpPr>
          <p:nvPr>
            <p:ph type="body" sz="half" idx="2"/>
          </p:nvPr>
        </p:nvSpPr>
        <p:spPr/>
        <p:txBody>
          <a:bodyPr/>
          <a:lstStyle/>
          <a:p>
            <a:r>
              <a:rPr lang="en-US" dirty="0" smtClean="0"/>
              <a:t>Hiram Revels</a:t>
            </a:r>
          </a:p>
          <a:p>
            <a:r>
              <a:rPr lang="en-US" dirty="0" smtClean="0"/>
              <a:t>From Harper’s Weekly, February 19, 1870</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98500"/>
          </a:xfrm>
        </p:spPr>
        <p:txBody>
          <a:bodyPr>
            <a:normAutofit/>
          </a:bodyPr>
          <a:lstStyle/>
          <a:p>
            <a:r>
              <a:rPr lang="en-US" sz="2800" dirty="0" smtClean="0"/>
              <a:t>John Brown’s Body</a:t>
            </a:r>
            <a:endParaRPr lang="en-US" sz="2800" dirty="0"/>
          </a:p>
        </p:txBody>
      </p:sp>
      <p:sp>
        <p:nvSpPr>
          <p:cNvPr id="3" name="Content Placeholder 2"/>
          <p:cNvSpPr>
            <a:spLocks noGrp="1"/>
          </p:cNvSpPr>
          <p:nvPr>
            <p:ph idx="1"/>
          </p:nvPr>
        </p:nvSpPr>
        <p:spPr>
          <a:xfrm>
            <a:off x="457200" y="698500"/>
            <a:ext cx="8229600" cy="5990167"/>
          </a:xfrm>
        </p:spPr>
        <p:txBody>
          <a:bodyPr>
            <a:noAutofit/>
          </a:bodyPr>
          <a:lstStyle/>
          <a:p>
            <a:r>
              <a:rPr lang="en-US" sz="1800" dirty="0"/>
              <a:t>John Brown's body lies a-</a:t>
            </a:r>
            <a:r>
              <a:rPr lang="en-US" sz="1800" dirty="0" err="1"/>
              <a:t>mouldering</a:t>
            </a:r>
            <a:r>
              <a:rPr lang="en-US" sz="1800" dirty="0"/>
              <a:t> in the grave, </a:t>
            </a:r>
          </a:p>
          <a:p>
            <a:r>
              <a:rPr lang="en-US" sz="1800" dirty="0"/>
              <a:t>John Brown's body lies a-</a:t>
            </a:r>
            <a:r>
              <a:rPr lang="en-US" sz="1800" dirty="0" err="1"/>
              <a:t>mouldering</a:t>
            </a:r>
            <a:r>
              <a:rPr lang="en-US" sz="1800" dirty="0"/>
              <a:t> in the grave,</a:t>
            </a:r>
          </a:p>
          <a:p>
            <a:r>
              <a:rPr lang="en-US" sz="1800" dirty="0"/>
              <a:t>But his soul goes marching on.</a:t>
            </a:r>
          </a:p>
          <a:p>
            <a:r>
              <a:rPr lang="en-US" sz="1800" dirty="0" err="1" smtClean="0"/>
              <a:t>Chorus:Glory</a:t>
            </a:r>
            <a:r>
              <a:rPr lang="en-US" sz="1800" dirty="0"/>
              <a:t>, glory, hallelujah, </a:t>
            </a:r>
            <a:r>
              <a:rPr lang="en-US" sz="1800" dirty="0" smtClean="0"/>
              <a:t>/Glory</a:t>
            </a:r>
            <a:r>
              <a:rPr lang="en-US" sz="1800" dirty="0"/>
              <a:t>, glory, hallelujah</a:t>
            </a:r>
            <a:r>
              <a:rPr lang="en-US" sz="1800" dirty="0" smtClean="0"/>
              <a:t>,/His </a:t>
            </a:r>
            <a:r>
              <a:rPr lang="en-US" sz="1800" dirty="0"/>
              <a:t>soul goes marching on</a:t>
            </a:r>
            <a:r>
              <a:rPr lang="en-US" sz="1800" dirty="0" smtClean="0"/>
              <a:t>.</a:t>
            </a:r>
          </a:p>
          <a:p>
            <a:endParaRPr lang="en-US" sz="1800" dirty="0"/>
          </a:p>
          <a:p>
            <a:r>
              <a:rPr lang="en-US" sz="1800" dirty="0"/>
              <a:t>The stars above in Heaven now are looking kindly down,</a:t>
            </a:r>
          </a:p>
          <a:p>
            <a:r>
              <a:rPr lang="en-US" sz="1800" dirty="0"/>
              <a:t> The stars above in Heaven now are looking kindly down</a:t>
            </a:r>
            <a:r>
              <a:rPr lang="en-US" sz="1800" dirty="0" smtClean="0"/>
              <a:t>,</a:t>
            </a:r>
            <a:endParaRPr lang="en-US" sz="1800" dirty="0"/>
          </a:p>
          <a:p>
            <a:r>
              <a:rPr lang="en-US" sz="1800" dirty="0"/>
              <a:t>On the grave of old John Brown. Chorus</a:t>
            </a:r>
            <a:r>
              <a:rPr lang="en-US" sz="1800" dirty="0" smtClean="0"/>
              <a:t>:</a:t>
            </a:r>
          </a:p>
          <a:p>
            <a:endParaRPr lang="en-US" sz="1800" dirty="0"/>
          </a:p>
          <a:p>
            <a:r>
              <a:rPr lang="en-US" sz="1800" dirty="0"/>
              <a:t>He captured Harper’s Ferry, with his nineteen men so true     And frightened "Old </a:t>
            </a:r>
            <a:r>
              <a:rPr lang="en-US" sz="1800" dirty="0" err="1"/>
              <a:t>Virginny</a:t>
            </a:r>
            <a:r>
              <a:rPr lang="en-US" sz="1800" dirty="0"/>
              <a:t>" till she trembled thru and thru; They hanged him for a traitor, </a:t>
            </a:r>
            <a:r>
              <a:rPr lang="en-US" sz="1800" dirty="0" smtClean="0"/>
              <a:t>they themselves </a:t>
            </a:r>
            <a:r>
              <a:rPr lang="en-US" sz="1800" dirty="0"/>
              <a:t>the traitor crew, But his soul is marching on.  Chorus:  </a:t>
            </a:r>
            <a:endParaRPr lang="en-US" sz="1800" dirty="0" smtClean="0"/>
          </a:p>
          <a:p>
            <a:endParaRPr lang="en-US" sz="1800" dirty="0"/>
          </a:p>
          <a:p>
            <a:r>
              <a:rPr lang="en-US" sz="1800" dirty="0"/>
              <a:t>He's gone to be a soldier in the Army of the Lord, /| He's gone to be a soldier in the Army of the Lord, But his soul goes marching on. Chorus:</a:t>
            </a:r>
          </a:p>
          <a:p>
            <a:r>
              <a:rPr lang="en-US" sz="1800" dirty="0"/>
              <a:t> </a:t>
            </a:r>
          </a:p>
          <a:p>
            <a:r>
              <a:rPr lang="en-US" sz="1800" dirty="0"/>
              <a:t> </a:t>
            </a:r>
          </a:p>
          <a:p>
            <a:endParaRPr lang="en-US" sz="1800" dirty="0"/>
          </a:p>
        </p:txBody>
      </p:sp>
      <p:pic>
        <p:nvPicPr>
          <p:cNvPr id="4" name="1-01 John Brown's Bod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3767" y="5562600"/>
            <a:ext cx="812800" cy="812800"/>
          </a:xfrm>
          <a:prstGeom prst="rect">
            <a:avLst/>
          </a:prstGeom>
        </p:spPr>
      </p:pic>
    </p:spTree>
    <p:extLst>
      <p:ext uri="{BB962C8B-B14F-4D97-AF65-F5344CB8AC3E}">
        <p14:creationId xmlns:p14="http://schemas.microsoft.com/office/powerpoint/2010/main" val="400289277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1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100" y="0"/>
            <a:ext cx="8978900" cy="698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3049" y="325168"/>
            <a:ext cx="8128000" cy="6172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798" y="-308474"/>
            <a:ext cx="5803392" cy="72826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Civil War Memory and the Re-imagination of Slavery</a:t>
            </a:r>
            <a:endParaRPr lang="en-US" sz="3200" dirty="0"/>
          </a:p>
        </p:txBody>
      </p:sp>
      <p:sp>
        <p:nvSpPr>
          <p:cNvPr id="3" name="Content Placeholder 2"/>
          <p:cNvSpPr>
            <a:spLocks noGrp="1"/>
          </p:cNvSpPr>
          <p:nvPr>
            <p:ph idx="1"/>
          </p:nvPr>
        </p:nvSpPr>
        <p:spPr/>
        <p:txBody>
          <a:bodyPr/>
          <a:lstStyle/>
          <a:p>
            <a:r>
              <a:rPr lang="en-US" dirty="0" smtClean="0"/>
              <a:t>The “Lost Cause”</a:t>
            </a:r>
          </a:p>
          <a:p>
            <a:r>
              <a:rPr lang="en-US" dirty="0" smtClean="0"/>
              <a:t>Uncle Tom Shows</a:t>
            </a:r>
          </a:p>
          <a:p>
            <a:r>
              <a:rPr lang="en-US" dirty="0" smtClean="0"/>
              <a:t>Thomas Dixon and </a:t>
            </a:r>
            <a:r>
              <a:rPr lang="en-US" i="1" dirty="0" smtClean="0"/>
              <a:t>The Clansman </a:t>
            </a:r>
            <a:r>
              <a:rPr lang="en-US" dirty="0" smtClean="0"/>
              <a:t>(1905)</a:t>
            </a:r>
          </a:p>
          <a:p>
            <a:r>
              <a:rPr lang="en-US" dirty="0" smtClean="0"/>
              <a:t>Dissenters against “Reunionism” and dominant modes of Civil War memory</a:t>
            </a:r>
          </a:p>
          <a:p>
            <a:r>
              <a:rPr lang="en-US" dirty="0" smtClean="0"/>
              <a:t>D. W. Griffith and </a:t>
            </a:r>
            <a:r>
              <a:rPr lang="en-US" i="1" dirty="0" smtClean="0"/>
              <a:t>The Birth of a Nation </a:t>
            </a:r>
            <a:r>
              <a:rPr lang="en-US" dirty="0" smtClean="0"/>
              <a:t>(1915)</a:t>
            </a:r>
            <a:endParaRPr lang="en-US" dirty="0"/>
          </a:p>
        </p:txBody>
      </p:sp>
    </p:spTree>
    <p:extLst>
      <p:ext uri="{BB962C8B-B14F-4D97-AF65-F5344CB8AC3E}">
        <p14:creationId xmlns:p14="http://schemas.microsoft.com/office/powerpoint/2010/main" val="173177699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half" idx="1"/>
          </p:nvPr>
        </p:nvSpPr>
        <p:spPr/>
        <p:txBody>
          <a:bodyPr/>
          <a:lstStyle/>
          <a:p>
            <a:r>
              <a:rPr lang="en-US" dirty="0" smtClean="0"/>
              <a:t>Monument to Robert E. Lee, Richmond, Va. </a:t>
            </a:r>
            <a:endParaRPr lang="en-US" dirty="0"/>
          </a:p>
        </p:txBody>
      </p:sp>
      <p:pic>
        <p:nvPicPr>
          <p:cNvPr id="7" name="Content Placeholder 6" descr="Lee.jpg"/>
          <p:cNvPicPr>
            <a:picLocks noGrp="1" noChangeAspect="1"/>
          </p:cNvPicPr>
          <p:nvPr>
            <p:ph sz="half" idx="2"/>
          </p:nvPr>
        </p:nvPicPr>
        <p:blipFill>
          <a:blip r:embed="rId2">
            <a:extLst>
              <a:ext uri="{28A0092B-C50C-407E-A947-70E740481C1C}">
                <a14:useLocalDpi xmlns:a14="http://schemas.microsoft.com/office/drawing/2010/main" val="0"/>
              </a:ext>
            </a:extLst>
          </a:blip>
          <a:srcRect l="8284" r="8284"/>
          <a:stretch>
            <a:fillRect/>
          </a:stretch>
        </p:blipFill>
        <p:spPr>
          <a:xfrm>
            <a:off x="4495800" y="1417638"/>
            <a:ext cx="4038600" cy="4525963"/>
          </a:xfrm>
        </p:spPr>
      </p:pic>
    </p:spTree>
    <p:extLst>
      <p:ext uri="{BB962C8B-B14F-4D97-AF65-F5344CB8AC3E}">
        <p14:creationId xmlns:p14="http://schemas.microsoft.com/office/powerpoint/2010/main" val="2207721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2869" y="1171593"/>
            <a:ext cx="6985000" cy="4368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910" y="1531001"/>
            <a:ext cx="6096000" cy="3835400"/>
          </a:xfrm>
          <a:prstGeom prst="rect">
            <a:avLst/>
          </a:prstGeom>
        </p:spPr>
      </p:pic>
    </p:spTree>
    <p:extLst>
      <p:ext uri="{BB962C8B-B14F-4D97-AF65-F5344CB8AC3E}">
        <p14:creationId xmlns:p14="http://schemas.microsoft.com/office/powerpoint/2010/main" val="1101494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5992" y="1841249"/>
            <a:ext cx="6350000" cy="3975100"/>
          </a:xfrm>
          <a:prstGeom prst="rect">
            <a:avLst/>
          </a:prstGeom>
        </p:spPr>
      </p:pic>
    </p:spTree>
    <p:extLst>
      <p:ext uri="{BB962C8B-B14F-4D97-AF65-F5344CB8AC3E}">
        <p14:creationId xmlns:p14="http://schemas.microsoft.com/office/powerpoint/2010/main" val="474443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7858" y="761896"/>
            <a:ext cx="7467600" cy="4866386"/>
          </a:xfrm>
          <a:prstGeom prst="rect">
            <a:avLst/>
          </a:prstGeom>
        </p:spPr>
      </p:pic>
    </p:spTree>
    <p:extLst>
      <p:ext uri="{BB962C8B-B14F-4D97-AF65-F5344CB8AC3E}">
        <p14:creationId xmlns:p14="http://schemas.microsoft.com/office/powerpoint/2010/main" val="1171748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16200" y="609742"/>
            <a:ext cx="3949700" cy="5715000"/>
          </a:xfrm>
          <a:prstGeom prst="rect">
            <a:avLst/>
          </a:prstGeom>
        </p:spPr>
      </p:pic>
    </p:spTree>
    <p:extLst>
      <p:ext uri="{BB962C8B-B14F-4D97-AF65-F5344CB8AC3E}">
        <p14:creationId xmlns:p14="http://schemas.microsoft.com/office/powerpoint/2010/main" val="2213097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8101"/>
            <a:ext cx="9155799" cy="6740309"/>
          </a:xfrm>
          <a:prstGeom prst="rect">
            <a:avLst/>
          </a:prstGeom>
        </p:spPr>
        <p:txBody>
          <a:bodyPr wrap="square">
            <a:spAutoFit/>
          </a:bodyPr>
          <a:lstStyle/>
          <a:p>
            <a:r>
              <a:rPr lang="en-US" sz="1600" dirty="0"/>
              <a:t>Battle-Hymn of the </a:t>
            </a:r>
            <a:r>
              <a:rPr lang="en-US" sz="1600" dirty="0" smtClean="0"/>
              <a:t>Republic by Julia Ward Howe</a:t>
            </a:r>
          </a:p>
          <a:p>
            <a:endParaRPr lang="en-US" sz="1600" dirty="0"/>
          </a:p>
          <a:p>
            <a:r>
              <a:rPr lang="en-US" sz="1600" dirty="0" smtClean="0"/>
              <a:t>Mine </a:t>
            </a:r>
            <a:r>
              <a:rPr lang="en-US" sz="1600" dirty="0"/>
              <a:t>eyes have seen the glory of the coming of the Lord:</a:t>
            </a:r>
          </a:p>
          <a:p>
            <a:r>
              <a:rPr lang="en-US" sz="1600" dirty="0"/>
              <a:t>He is trampling out the vintage where the grapes of wrath are stored;</a:t>
            </a:r>
          </a:p>
          <a:p>
            <a:r>
              <a:rPr lang="en-US" sz="1600" dirty="0"/>
              <a:t>He hath loosed the fatal lightning of his terrible swift sword:</a:t>
            </a:r>
          </a:p>
          <a:p>
            <a:r>
              <a:rPr lang="en-US" sz="1600" dirty="0"/>
              <a:t>      His truth is marching on.</a:t>
            </a:r>
          </a:p>
          <a:p>
            <a:endParaRPr lang="en-US" sz="1600" dirty="0"/>
          </a:p>
          <a:p>
            <a:r>
              <a:rPr lang="en-US" sz="1600" dirty="0"/>
              <a:t>I have seen Him in the watch-fires of a hundred circling camps;</a:t>
            </a:r>
          </a:p>
          <a:p>
            <a:r>
              <a:rPr lang="en-US" sz="1600" dirty="0"/>
              <a:t>They have </a:t>
            </a:r>
            <a:r>
              <a:rPr lang="en-US" sz="1600" dirty="0" err="1"/>
              <a:t>builded</a:t>
            </a:r>
            <a:r>
              <a:rPr lang="en-US" sz="1600" dirty="0"/>
              <a:t> Him an altar in the evening dews and damps;</a:t>
            </a:r>
          </a:p>
          <a:p>
            <a:r>
              <a:rPr lang="en-US" sz="1600" dirty="0"/>
              <a:t>I can read His righteous sentence by the dim and flaring lamps.</a:t>
            </a:r>
          </a:p>
          <a:p>
            <a:r>
              <a:rPr lang="en-US" sz="1600" dirty="0"/>
              <a:t>      His Day is marching on.</a:t>
            </a:r>
          </a:p>
          <a:p>
            <a:endParaRPr lang="en-US" sz="1600" dirty="0"/>
          </a:p>
          <a:p>
            <a:r>
              <a:rPr lang="en-US" sz="1600" dirty="0"/>
              <a:t>I have read a fiery gospel, writ in burnished rows of steel:</a:t>
            </a:r>
          </a:p>
          <a:p>
            <a:r>
              <a:rPr lang="en-US" sz="1600" dirty="0"/>
              <a:t>“As ye deal with my </a:t>
            </a:r>
            <a:r>
              <a:rPr lang="en-US" sz="1600" dirty="0" err="1"/>
              <a:t>contemners</a:t>
            </a:r>
            <a:r>
              <a:rPr lang="en-US" sz="1600" dirty="0"/>
              <a:t>, so with you my grace shall deal;</a:t>
            </a:r>
          </a:p>
          <a:p>
            <a:r>
              <a:rPr lang="en-US" sz="1600" dirty="0"/>
              <a:t>Let the Hero, born of woman, crush the serpent with his heel,</a:t>
            </a:r>
          </a:p>
          <a:p>
            <a:r>
              <a:rPr lang="en-US" sz="1600" dirty="0"/>
              <a:t>      Since God is marching on.”</a:t>
            </a:r>
          </a:p>
          <a:p>
            <a:endParaRPr lang="en-US" sz="1600" dirty="0"/>
          </a:p>
          <a:p>
            <a:r>
              <a:rPr lang="en-US" sz="1600" dirty="0"/>
              <a:t>He has sounded forth the trumpet that shall never call retreat;</a:t>
            </a:r>
          </a:p>
          <a:p>
            <a:r>
              <a:rPr lang="en-US" sz="1600" dirty="0"/>
              <a:t>He is sifting out the hearts of men before his judgment-seat:</a:t>
            </a:r>
          </a:p>
          <a:p>
            <a:r>
              <a:rPr lang="en-US" sz="1600" dirty="0"/>
              <a:t>Oh! be swift, my soul, to answer Him! be jubilant, my feet!</a:t>
            </a:r>
          </a:p>
          <a:p>
            <a:r>
              <a:rPr lang="en-US" sz="1600" dirty="0"/>
              <a:t>      Our God is marching on.</a:t>
            </a:r>
          </a:p>
          <a:p>
            <a:endParaRPr lang="en-US" sz="1600" dirty="0"/>
          </a:p>
          <a:p>
            <a:r>
              <a:rPr lang="en-US" sz="1600" dirty="0"/>
              <a:t>In the beauty of the lilies Christ was born across the sea,</a:t>
            </a:r>
          </a:p>
          <a:p>
            <a:r>
              <a:rPr lang="en-US" sz="1600" dirty="0"/>
              <a:t>With a glory in his bosom that transfigures you and me:</a:t>
            </a:r>
          </a:p>
          <a:p>
            <a:r>
              <a:rPr lang="en-US" sz="1600" dirty="0"/>
              <a:t>As he died to make men holy, let us die to make men free,</a:t>
            </a:r>
          </a:p>
          <a:p>
            <a:r>
              <a:rPr lang="en-US" sz="1600" dirty="0"/>
              <a:t>      While God is marching on.</a:t>
            </a:r>
          </a:p>
          <a:p>
            <a:endParaRPr lang="en-US" sz="1600" dirty="0"/>
          </a:p>
        </p:txBody>
      </p:sp>
    </p:spTree>
    <p:extLst>
      <p:ext uri="{BB962C8B-B14F-4D97-AF65-F5344CB8AC3E}">
        <p14:creationId xmlns:p14="http://schemas.microsoft.com/office/powerpoint/2010/main" val="422532872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49856" y="180093"/>
            <a:ext cx="3271520" cy="6543040"/>
          </a:xfrm>
          <a:prstGeom prst="rect">
            <a:avLst/>
          </a:prstGeom>
        </p:spPr>
      </p:pic>
    </p:spTree>
    <p:extLst>
      <p:ext uri="{BB962C8B-B14F-4D97-AF65-F5344CB8AC3E}">
        <p14:creationId xmlns:p14="http://schemas.microsoft.com/office/powerpoint/2010/main" val="2012829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33472" y="152400"/>
            <a:ext cx="4291584" cy="6705600"/>
          </a:xfrm>
          <a:prstGeom prst="rect">
            <a:avLst/>
          </a:prstGeom>
        </p:spPr>
      </p:pic>
    </p:spTree>
    <p:extLst>
      <p:ext uri="{BB962C8B-B14F-4D97-AF65-F5344CB8AC3E}">
        <p14:creationId xmlns:p14="http://schemas.microsoft.com/office/powerpoint/2010/main" val="1861990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89434" y="152400"/>
            <a:ext cx="4953762" cy="6705600"/>
          </a:xfrm>
          <a:prstGeom prst="rect">
            <a:avLst/>
          </a:prstGeom>
        </p:spPr>
      </p:pic>
    </p:spTree>
    <p:extLst>
      <p:ext uri="{BB962C8B-B14F-4D97-AF65-F5344CB8AC3E}">
        <p14:creationId xmlns:p14="http://schemas.microsoft.com/office/powerpoint/2010/main" val="40673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9563" y="101981"/>
            <a:ext cx="5181600" cy="6589268"/>
          </a:xfrm>
          <a:prstGeom prst="rect">
            <a:avLst/>
          </a:prstGeom>
        </p:spPr>
      </p:pic>
    </p:spTree>
    <p:extLst>
      <p:ext uri="{BB962C8B-B14F-4D97-AF65-F5344CB8AC3E}">
        <p14:creationId xmlns:p14="http://schemas.microsoft.com/office/powerpoint/2010/main" val="2490627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66425" y="740433"/>
            <a:ext cx="3556000" cy="4953000"/>
          </a:xfrm>
          <a:prstGeom prst="rect">
            <a:avLst/>
          </a:prstGeom>
        </p:spPr>
      </p:pic>
    </p:spTree>
    <p:extLst>
      <p:ext uri="{BB962C8B-B14F-4D97-AF65-F5344CB8AC3E}">
        <p14:creationId xmlns:p14="http://schemas.microsoft.com/office/powerpoint/2010/main" val="3803853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ansm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354" y="0"/>
            <a:ext cx="4652646" cy="6858000"/>
          </a:xfrm>
          <a:prstGeom prst="rect">
            <a:avLst/>
          </a:prstGeom>
        </p:spPr>
      </p:pic>
      <p:sp>
        <p:nvSpPr>
          <p:cNvPr id="3" name="Title 2"/>
          <p:cNvSpPr>
            <a:spLocks noGrp="1"/>
          </p:cNvSpPr>
          <p:nvPr>
            <p:ph type="title"/>
          </p:nvPr>
        </p:nvSpPr>
        <p:spPr/>
        <p:txBody>
          <a:bodyPr/>
          <a:lstStyle/>
          <a:p>
            <a:r>
              <a:rPr lang="en-US" dirty="0" smtClean="0"/>
              <a:t>Thomas Dixon, </a:t>
            </a:r>
            <a:r>
              <a:rPr lang="en-US" i="1" dirty="0" smtClean="0"/>
              <a:t>The Clansman</a:t>
            </a:r>
            <a:endParaRPr lang="en-US" dirty="0"/>
          </a:p>
        </p:txBody>
      </p:sp>
      <p:sp>
        <p:nvSpPr>
          <p:cNvPr id="4" name="Content Placeholder 3"/>
          <p:cNvSpPr>
            <a:spLocks noGrp="1"/>
          </p:cNvSpPr>
          <p:nvPr>
            <p:ph idx="1"/>
          </p:nvPr>
        </p:nvSpPr>
        <p:spPr/>
        <p:txBody>
          <a:bodyPr/>
          <a:lstStyle/>
          <a:p>
            <a:endParaRPr lang="en-US"/>
          </a:p>
        </p:txBody>
      </p:sp>
      <p:sp>
        <p:nvSpPr>
          <p:cNvPr id="5" name="Text Placeholder 4"/>
          <p:cNvSpPr>
            <a:spLocks noGrp="1"/>
          </p:cNvSpPr>
          <p:nvPr>
            <p:ph type="body" sz="half" idx="2"/>
          </p:nvPr>
        </p:nvSpPr>
        <p:spPr/>
        <p:txBody>
          <a:bodyPr/>
          <a:lstStyle/>
          <a:p>
            <a:r>
              <a:rPr lang="en-US" dirty="0" smtClean="0"/>
              <a:t>Illustration from 1905 edition</a:t>
            </a:r>
            <a:endParaRPr lang="en-US" dirty="0"/>
          </a:p>
        </p:txBody>
      </p:sp>
    </p:spTree>
    <p:extLst>
      <p:ext uri="{BB962C8B-B14F-4D97-AF65-F5344CB8AC3E}">
        <p14:creationId xmlns:p14="http://schemas.microsoft.com/office/powerpoint/2010/main" val="2520971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t>Dissenters against emerging modes of Civil War Memory</a:t>
            </a:r>
            <a:endParaRPr lang="en-US" sz="2800" dirty="0"/>
          </a:p>
        </p:txBody>
      </p:sp>
      <p:sp>
        <p:nvSpPr>
          <p:cNvPr id="6" name="Content Placeholder 5"/>
          <p:cNvSpPr>
            <a:spLocks noGrp="1"/>
          </p:cNvSpPr>
          <p:nvPr>
            <p:ph idx="1"/>
          </p:nvPr>
        </p:nvSpPr>
        <p:spPr/>
        <p:txBody>
          <a:bodyPr/>
          <a:lstStyle/>
          <a:p>
            <a:r>
              <a:rPr lang="en-US" dirty="0" smtClean="0"/>
              <a:t>Winslow Homer</a:t>
            </a:r>
          </a:p>
          <a:p>
            <a:r>
              <a:rPr lang="en-US" dirty="0" smtClean="0"/>
              <a:t>Ambrose Bierce and dissent against “Reunionism”</a:t>
            </a:r>
            <a:endParaRPr lang="en-US" dirty="0"/>
          </a:p>
        </p:txBody>
      </p:sp>
    </p:spTree>
    <p:extLst>
      <p:ext uri="{BB962C8B-B14F-4D97-AF65-F5344CB8AC3E}">
        <p14:creationId xmlns:p14="http://schemas.microsoft.com/office/powerpoint/2010/main" val="2432275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09.7.28_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27371"/>
          </a:xfrm>
          <a:prstGeom prst="rect">
            <a:avLst/>
          </a:prstGeom>
        </p:spPr>
      </p:pic>
    </p:spTree>
    <p:extLst>
      <p:ext uri="{BB962C8B-B14F-4D97-AF65-F5344CB8AC3E}">
        <p14:creationId xmlns:p14="http://schemas.microsoft.com/office/powerpoint/2010/main" val="3553401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0" y="1435100"/>
            <a:ext cx="6350000" cy="3975100"/>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p:txBody>
          <a:bodyPr/>
          <a:lstStyle/>
          <a:p>
            <a:r>
              <a:rPr lang="en-US" sz="2400" dirty="0" smtClean="0"/>
              <a:t>The Cotton Pickers</a:t>
            </a:r>
          </a:p>
          <a:p>
            <a:r>
              <a:rPr lang="en-US" dirty="0" smtClean="0"/>
              <a:t>Winslow Homer, 1876</a:t>
            </a:r>
            <a:endParaRPr lang="en-US" dirty="0"/>
          </a:p>
        </p:txBody>
      </p:sp>
    </p:spTree>
    <p:extLst>
      <p:ext uri="{BB962C8B-B14F-4D97-AF65-F5344CB8AC3E}">
        <p14:creationId xmlns:p14="http://schemas.microsoft.com/office/powerpoint/2010/main" val="3998822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 Andersonville</a:t>
            </a:r>
            <a:endParaRPr lang="en-US" dirty="0"/>
          </a:p>
        </p:txBody>
      </p:sp>
      <p:pic>
        <p:nvPicPr>
          <p:cNvPr id="5" name="Content Placeholder 4"/>
          <p:cNvPicPr>
            <a:picLocks noGrp="1" noChangeAspect="1"/>
          </p:cNvPicPr>
          <p:nvPr>
            <p:ph idx="1"/>
          </p:nvPr>
        </p:nvPicPr>
        <p:blipFill>
          <a:blip r:embed="rId2"/>
          <a:srcRect t="5412" b="5412"/>
          <a:stretch>
            <a:fillRect/>
          </a:stretch>
        </p:blipFill>
        <p:spPr/>
      </p:pic>
      <p:sp>
        <p:nvSpPr>
          <p:cNvPr id="4" name="Text Placeholder 3"/>
          <p:cNvSpPr>
            <a:spLocks noGrp="1"/>
          </p:cNvSpPr>
          <p:nvPr>
            <p:ph type="body" sz="half" idx="2"/>
          </p:nvPr>
        </p:nvSpPr>
        <p:spPr/>
        <p:txBody>
          <a:bodyPr/>
          <a:lstStyle/>
          <a:p>
            <a:r>
              <a:rPr lang="en-US" dirty="0" smtClean="0"/>
              <a:t>Winslow Homer, 1865-1866</a:t>
            </a:r>
            <a:endParaRPr lang="en-US" dirty="0"/>
          </a:p>
        </p:txBody>
      </p:sp>
    </p:spTree>
    <p:extLst>
      <p:ext uri="{BB962C8B-B14F-4D97-AF65-F5344CB8AC3E}">
        <p14:creationId xmlns:p14="http://schemas.microsoft.com/office/powerpoint/2010/main" val="3389397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96377" y="-163958"/>
            <a:ext cx="4625975" cy="6530086"/>
          </a:xfrm>
          <a:prstGeom prst="rect">
            <a:avLst/>
          </a:prstGeom>
        </p:spPr>
      </p:pic>
      <p:sp>
        <p:nvSpPr>
          <p:cNvPr id="6" name="Title 5"/>
          <p:cNvSpPr>
            <a:spLocks noGrp="1"/>
          </p:cNvSpPr>
          <p:nvPr>
            <p:ph type="title"/>
          </p:nvPr>
        </p:nvSpPr>
        <p:spPr/>
        <p:txBody>
          <a:bodyPr/>
          <a:lstStyle/>
          <a:p>
            <a:r>
              <a:rPr lang="en-US" dirty="0" smtClean="0"/>
              <a:t>Reconstruction and the Politics of Race</a:t>
            </a:r>
            <a:endParaRPr lang="en-US" dirty="0"/>
          </a:p>
        </p:txBody>
      </p:sp>
      <p:sp>
        <p:nvSpPr>
          <p:cNvPr id="7" name="Content Placeholder 6"/>
          <p:cNvSpPr>
            <a:spLocks noGrp="1"/>
          </p:cNvSpPr>
          <p:nvPr>
            <p:ph idx="1"/>
          </p:nvPr>
        </p:nvSpPr>
        <p:spPr/>
        <p:txBody>
          <a:bodyPr/>
          <a:lstStyle/>
          <a:p>
            <a:endParaRPr lang="en-US"/>
          </a:p>
        </p:txBody>
      </p:sp>
      <p:sp>
        <p:nvSpPr>
          <p:cNvPr id="5" name="Text Placeholder 4"/>
          <p:cNvSpPr>
            <a:spLocks noGrp="1"/>
          </p:cNvSpPr>
          <p:nvPr>
            <p:ph type="body" sz="half" idx="2"/>
          </p:nvPr>
        </p:nvSpPr>
        <p:spPr/>
        <p:txBody>
          <a:bodyPr>
            <a:normAutofit/>
          </a:bodyPr>
          <a:lstStyle/>
          <a:p>
            <a:r>
              <a:rPr lang="en-US" dirty="0" smtClean="0"/>
              <a:t>Thomas Nast’s Reconstruction.  </a:t>
            </a:r>
          </a:p>
          <a:p>
            <a:r>
              <a:rPr lang="en-US" dirty="0" smtClean="0"/>
              <a:t>Caption:  Pardon.  </a:t>
            </a:r>
          </a:p>
          <a:p>
            <a:endParaRPr lang="en-US" dirty="0"/>
          </a:p>
          <a:p>
            <a:r>
              <a:rPr lang="en-US" dirty="0" smtClean="0"/>
              <a:t>Columbia:  “Shall I Trust These Men….  Harper’s Weekly, August 5, 1865</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 Visit from the Old Mistress</a:t>
            </a:r>
            <a:endParaRPr lang="en-US" dirty="0"/>
          </a:p>
        </p:txBody>
      </p:sp>
      <p:pic>
        <p:nvPicPr>
          <p:cNvPr id="5" name="Content Placeholder 4"/>
          <p:cNvPicPr>
            <a:picLocks noGrp="1" noChangeAspect="1"/>
          </p:cNvPicPr>
          <p:nvPr>
            <p:ph type="pic" idx="1"/>
          </p:nvPr>
        </p:nvPicPr>
        <p:blipFill>
          <a:blip r:embed="rId2"/>
          <a:srcRect l="133" r="133"/>
          <a:stretch>
            <a:fillRect/>
          </a:stretch>
        </p:blipFill>
        <p:spPr/>
      </p:pic>
      <p:sp>
        <p:nvSpPr>
          <p:cNvPr id="7" name="Text Placeholder 6"/>
          <p:cNvSpPr>
            <a:spLocks noGrp="1"/>
          </p:cNvSpPr>
          <p:nvPr>
            <p:ph type="body" sz="half" idx="2"/>
          </p:nvPr>
        </p:nvSpPr>
        <p:spPr/>
        <p:txBody>
          <a:bodyPr/>
          <a:lstStyle/>
          <a:p>
            <a:r>
              <a:rPr lang="en-US" smtClean="0"/>
              <a:t>Winslow Homer, 1876</a:t>
            </a:r>
            <a:endParaRPr lang="en-US"/>
          </a:p>
        </p:txBody>
      </p:sp>
    </p:spTree>
    <p:extLst>
      <p:ext uri="{BB962C8B-B14F-4D97-AF65-F5344CB8AC3E}">
        <p14:creationId xmlns:p14="http://schemas.microsoft.com/office/powerpoint/2010/main" val="4084545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mbrose_Bierce_1892-10-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663" y="0"/>
            <a:ext cx="5078961" cy="6858000"/>
          </a:xfrm>
          <a:prstGeom prst="rect">
            <a:avLst/>
          </a:prstGeom>
        </p:spPr>
      </p:pic>
      <p:sp>
        <p:nvSpPr>
          <p:cNvPr id="8" name="Title 7"/>
          <p:cNvSpPr>
            <a:spLocks noGrp="1"/>
          </p:cNvSpPr>
          <p:nvPr>
            <p:ph type="title"/>
          </p:nvPr>
        </p:nvSpPr>
        <p:spPr/>
        <p:txBody>
          <a:bodyPr>
            <a:noAutofit/>
          </a:bodyPr>
          <a:lstStyle/>
          <a:p>
            <a:pPr algn="l"/>
            <a:r>
              <a:rPr lang="en-US" sz="2800" dirty="0" smtClean="0"/>
              <a:t>Ambrose Bierce</a:t>
            </a:r>
            <a:br>
              <a:rPr lang="en-US" sz="2800" dirty="0" smtClean="0"/>
            </a:br>
            <a:r>
              <a:rPr lang="en-US" sz="2800" dirty="0" smtClean="0"/>
              <a:t>and Dissent against</a:t>
            </a:r>
            <a:br>
              <a:rPr lang="en-US" sz="2800" dirty="0" smtClean="0"/>
            </a:br>
            <a:r>
              <a:rPr lang="en-US" sz="2800" dirty="0" smtClean="0"/>
              <a:t>Reunionism</a:t>
            </a:r>
            <a:endParaRPr lang="en-US" sz="2800" dirty="0"/>
          </a:p>
        </p:txBody>
      </p:sp>
      <p:sp>
        <p:nvSpPr>
          <p:cNvPr id="9" name="Content Placeholder 8"/>
          <p:cNvSpPr>
            <a:spLocks noGrp="1"/>
          </p:cNvSpPr>
          <p:nvPr>
            <p:ph sz="half" idx="1"/>
          </p:nvPr>
        </p:nvSpPr>
        <p:spPr/>
        <p:txBody>
          <a:bodyPr/>
          <a:lstStyle/>
          <a:p>
            <a:pPr marL="0" indent="0">
              <a:buNone/>
            </a:pPr>
            <a:r>
              <a:rPr lang="en-US" dirty="0" smtClean="0"/>
              <a:t>(b. 1842- d.1914?)</a:t>
            </a:r>
            <a:endParaRPr lang="en-US" dirty="0"/>
          </a:p>
        </p:txBody>
      </p:sp>
      <p:sp>
        <p:nvSpPr>
          <p:cNvPr id="10" name="Content Placeholder 9"/>
          <p:cNvSpPr>
            <a:spLocks noGrp="1"/>
          </p:cNvSpPr>
          <p:nvPr>
            <p:ph sz="half" idx="2"/>
          </p:nvPr>
        </p:nvSpPr>
        <p:spPr/>
        <p:txBody>
          <a:bodyPr/>
          <a:lstStyle/>
          <a:p>
            <a:endParaRPr lang="en-US"/>
          </a:p>
        </p:txBody>
      </p:sp>
    </p:spTree>
    <p:extLst>
      <p:ext uri="{BB962C8B-B14F-4D97-AF65-F5344CB8AC3E}">
        <p14:creationId xmlns:p14="http://schemas.microsoft.com/office/powerpoint/2010/main" val="3867815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 W. Griffith</a:t>
            </a:r>
            <a:endParaRPr lang="en-US" dirty="0"/>
          </a:p>
        </p:txBody>
      </p:sp>
      <p:pic>
        <p:nvPicPr>
          <p:cNvPr id="5" name="Content Placeholder 4" descr="large_zYtgDRSOQeZmGbHkXff5CcEg05g.jpg"/>
          <p:cNvPicPr>
            <a:picLocks noGrp="1" noChangeAspect="1"/>
          </p:cNvPicPr>
          <p:nvPr>
            <p:ph idx="1"/>
          </p:nvPr>
        </p:nvPicPr>
        <p:blipFill>
          <a:blip r:embed="rId2">
            <a:extLst>
              <a:ext uri="{28A0092B-C50C-407E-A947-70E740481C1C}">
                <a14:useLocalDpi xmlns:a14="http://schemas.microsoft.com/office/drawing/2010/main" val="0"/>
              </a:ext>
            </a:extLst>
          </a:blip>
          <a:srcRect t="12085" b="12085"/>
          <a:stretch>
            <a:fillRect/>
          </a:stretch>
        </p:blipFill>
        <p:spPr/>
      </p:pic>
      <p:sp>
        <p:nvSpPr>
          <p:cNvPr id="4" name="Text Placeholder 3"/>
          <p:cNvSpPr>
            <a:spLocks noGrp="1"/>
          </p:cNvSpPr>
          <p:nvPr>
            <p:ph type="body" sz="half" idx="2"/>
          </p:nvPr>
        </p:nvSpPr>
        <p:spPr/>
        <p:txBody>
          <a:bodyPr>
            <a:normAutofit/>
          </a:bodyPr>
          <a:lstStyle/>
          <a:p>
            <a:r>
              <a:rPr lang="en-US" sz="2400" dirty="0" smtClean="0"/>
              <a:t>BIRTH OF A NATION</a:t>
            </a:r>
          </a:p>
          <a:p>
            <a:r>
              <a:rPr lang="en-US" sz="2400" dirty="0" smtClean="0"/>
              <a:t>(1915)</a:t>
            </a:r>
          </a:p>
          <a:p>
            <a:endParaRPr lang="en-US" sz="2400" dirty="0"/>
          </a:p>
          <a:p>
            <a:r>
              <a:rPr lang="en-US" sz="1200" dirty="0"/>
              <a:t>https://</a:t>
            </a:r>
            <a:r>
              <a:rPr lang="en-US" sz="1200" dirty="0" err="1"/>
              <a:t>archive.org</a:t>
            </a:r>
            <a:r>
              <a:rPr lang="en-US" sz="1200" dirty="0"/>
              <a:t>/details/</a:t>
            </a:r>
            <a:r>
              <a:rPr lang="en-US" sz="1200" dirty="0" err="1"/>
              <a:t>dw_griffith_birth_of_a_nation</a:t>
            </a:r>
            <a:endParaRPr lang="en-US" sz="1200" dirty="0" smtClean="0"/>
          </a:p>
        </p:txBody>
      </p:sp>
    </p:spTree>
    <p:extLst>
      <p:ext uri="{BB962C8B-B14F-4D97-AF65-F5344CB8AC3E}">
        <p14:creationId xmlns:p14="http://schemas.microsoft.com/office/powerpoint/2010/main" val="1675384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9012" y="-213227"/>
            <a:ext cx="4625975" cy="6667373"/>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a:xfrm>
            <a:off x="1792288" y="6454146"/>
            <a:ext cx="5486400" cy="403853"/>
          </a:xfrm>
        </p:spPr>
        <p:txBody>
          <a:bodyPr>
            <a:normAutofit/>
          </a:bodyPr>
          <a:lstStyle/>
          <a:p>
            <a:r>
              <a:rPr lang="en-US" dirty="0" smtClean="0"/>
              <a:t>Franchise.  ….And Not This Man?”   Harper’s Weekly, August 5, 1865</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72" y="-72905"/>
            <a:ext cx="9129428" cy="6740308"/>
          </a:xfrm>
          <a:prstGeom prst="rect">
            <a:avLst/>
          </a:prstGeom>
        </p:spPr>
        <p:txBody>
          <a:bodyPr wrap="square">
            <a:spAutoFit/>
          </a:bodyPr>
          <a:lstStyle/>
          <a:p>
            <a:endParaRPr lang="en-US" dirty="0" smtClean="0"/>
          </a:p>
          <a:p>
            <a:r>
              <a:rPr lang="en-US" b="1" dirty="0" smtClean="0"/>
              <a:t>Mississippi Black Code of 1865—Excerpt on “vagrancy” </a:t>
            </a:r>
            <a:endParaRPr lang="en-US" b="1" dirty="0"/>
          </a:p>
          <a:p>
            <a:r>
              <a:rPr lang="en-US" dirty="0" smtClean="0"/>
              <a:t>Vagrancy </a:t>
            </a:r>
            <a:r>
              <a:rPr lang="en-US" dirty="0"/>
              <a:t>Law</a:t>
            </a:r>
          </a:p>
          <a:p>
            <a:r>
              <a:rPr lang="en-US" dirty="0"/>
              <a:t>Section 1. </a:t>
            </a:r>
            <a:r>
              <a:rPr lang="en-US" i="1" dirty="0"/>
              <a:t>Be it enacted by the legislature of the state of Mississippi, </a:t>
            </a:r>
            <a:r>
              <a:rPr lang="en-US" dirty="0"/>
              <a:t>that all rogues and vagabonds, idle and dissipated persons, beggars, jugglers, or persons </a:t>
            </a:r>
            <a:r>
              <a:rPr lang="en-US" dirty="0" err="1"/>
              <a:t>practising</a:t>
            </a:r>
            <a:r>
              <a:rPr lang="en-US" dirty="0"/>
              <a:t> unlawful games or plays, runaways, common drunkards, common nightwalkers, pilferers, lewd, wanton, or lascivious persons, in speech or behavior, common </a:t>
            </a:r>
            <a:r>
              <a:rPr lang="en-US" dirty="0" err="1"/>
              <a:t>railers</a:t>
            </a:r>
            <a:r>
              <a:rPr lang="en-US" dirty="0"/>
              <a:t> and brawlers, persons who neglect their calling or employment, misspend what they earn, or do not provide for the support of themselves or their families or dependents, and all other idle and disorderly persons, including all who neglect all lawful business, or habitually misspend their time by frequenting houses of ill-fame, gaming houses, or tippling shops, shall be deemed and considered vagrants under the provisions of this act; and, on conviction thereof shall be fined not exceeding $100, with all accruing costs, and be imprisoned at the discretion of the court not exceeding ten days</a:t>
            </a:r>
            <a:r>
              <a:rPr lang="en-US" dirty="0" smtClean="0"/>
              <a:t>.</a:t>
            </a:r>
          </a:p>
          <a:p>
            <a:endParaRPr lang="en-US" dirty="0"/>
          </a:p>
          <a:p>
            <a:r>
              <a:rPr lang="en-US" dirty="0"/>
              <a:t>Section </a:t>
            </a:r>
            <a:r>
              <a:rPr lang="en-US" i="1" dirty="0"/>
              <a:t>2. Be it further enacted,</a:t>
            </a:r>
            <a:r>
              <a:rPr lang="en-US" dirty="0"/>
              <a:t> that all freedmen, free Negroes, and mulattoes in this state over the age of eighteen years found on the second Monday in January 1966, or thereafter, with no lawful employment or business, or found unlawfully assembling themselves together either in the day or nighttime, and all white persons so assembling with freedmen, free Negroes, or mulattoes, or usually associating with freedmen, free Negroes, or mulattoes on terms of equality, or living in adultery or fornication with a freedwoman, free Negro, or mulatto, shall be deemed vagrants; and, on conviction thereof, shall be fined in the sum of not exceeding, in the case of a freedman, free Negro, or mulatto, 150, and a white man, $200, and imprisoned at the discretion of the court, the free Negro not exceeding ten days, and the white man not exceeding six months.	</a:t>
            </a:r>
          </a:p>
        </p:txBody>
      </p:sp>
    </p:spTree>
    <p:extLst>
      <p:ext uri="{BB962C8B-B14F-4D97-AF65-F5344CB8AC3E}">
        <p14:creationId xmlns:p14="http://schemas.microsoft.com/office/powerpoint/2010/main" val="38540267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728" y="722659"/>
            <a:ext cx="4851400" cy="5080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0512w775.jpg"/>
          <p:cNvPicPr>
            <a:picLocks noGrp="1" noChangeAspect="1"/>
          </p:cNvPicPr>
          <p:nvPr>
            <p:ph type="pic" idx="1"/>
          </p:nvPr>
        </p:nvPicPr>
        <p:blipFill>
          <a:blip r:embed="rId2"/>
          <a:srcRect l="-16581" r="-16581"/>
          <a:stretch>
            <a:fillRect/>
          </a:stretch>
        </p:blipFill>
        <p:spPr/>
      </p:pic>
      <p:sp>
        <p:nvSpPr>
          <p:cNvPr id="4" name="Text Placeholder 3"/>
          <p:cNvSpPr>
            <a:spLocks noGrp="1"/>
          </p:cNvSpPr>
          <p:nvPr>
            <p:ph type="body" sz="half" idx="2"/>
          </p:nvPr>
        </p:nvSpPr>
        <p:spPr/>
        <p:txBody>
          <a:bodyPr/>
          <a:lstStyle/>
          <a:p>
            <a:r>
              <a:rPr lang="en-US" dirty="0" smtClean="0"/>
              <a:t>Harper’s Weekly, August 8, 1868</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2990" y="843843"/>
            <a:ext cx="4851400" cy="5067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580</TotalTime>
  <Words>829</Words>
  <Application>Microsoft Macintosh PowerPoint</Application>
  <PresentationFormat>On-screen Show (4:3)</PresentationFormat>
  <Paragraphs>86</Paragraphs>
  <Slides>42</Slides>
  <Notes>0</Notes>
  <HiddenSlides>0</HiddenSlides>
  <MMClips>1</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Black</vt:lpstr>
      <vt:lpstr>The Memory of the Civil War in American Culture</vt:lpstr>
      <vt:lpstr>John Brown’s Body</vt:lpstr>
      <vt:lpstr>PowerPoint Presentation</vt:lpstr>
      <vt:lpstr>Reconstruction and the Politics of Race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Reconstruction and Black Political Activism</vt:lpstr>
      <vt:lpstr>PowerPoint Presentation</vt:lpstr>
      <vt:lpstr>PowerPoint Presentation</vt:lpstr>
      <vt:lpstr>PowerPoint Presentation</vt:lpstr>
      <vt:lpstr>Robert Elliott of South Carolina</vt:lpstr>
      <vt:lpstr>PowerPoint Presentation</vt:lpstr>
      <vt:lpstr>PowerPoint Presentation</vt:lpstr>
      <vt:lpstr>PowerPoint Presentation</vt:lpstr>
      <vt:lpstr>PowerPoint Presentation</vt:lpstr>
      <vt:lpstr>PowerPoint Presentation</vt:lpstr>
      <vt:lpstr>Civil War Memory and the Re-imagination of Slavery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Thomas Dixon, The Clansman</vt:lpstr>
      <vt:lpstr>Dissenters against emerging modes of Civil War Memory</vt:lpstr>
      <vt:lpstr>PowerPoint Presentation</vt:lpstr>
      <vt:lpstr>PowerPoint Presentation</vt:lpstr>
      <vt:lpstr>Near Andersonville</vt:lpstr>
      <vt:lpstr>A Visit from the Old Mistress</vt:lpstr>
      <vt:lpstr>Ambrose Bierce and Dissent against Reunionism</vt:lpstr>
      <vt:lpstr>D. W. Griffith</vt:lpstr>
    </vt:vector>
  </TitlesOfParts>
  <Company>UC Irvine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Humantiies</cp:lastModifiedBy>
  <cp:revision>29</cp:revision>
  <dcterms:created xsi:type="dcterms:W3CDTF">2014-01-11T20:50:25Z</dcterms:created>
  <dcterms:modified xsi:type="dcterms:W3CDTF">2014-01-22T01:07:07Z</dcterms:modified>
</cp:coreProperties>
</file>